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5" r:id="rId7"/>
    <p:sldId id="280" r:id="rId8"/>
    <p:sldId id="288" r:id="rId9"/>
    <p:sldId id="282" r:id="rId10"/>
    <p:sldId id="258" r:id="rId11"/>
    <p:sldId id="285" r:id="rId12"/>
    <p:sldId id="260" r:id="rId13"/>
    <p:sldId id="268" r:id="rId14"/>
    <p:sldId id="283" r:id="rId15"/>
    <p:sldId id="259" r:id="rId16"/>
    <p:sldId id="287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6" r:id="rId26"/>
    <p:sldId id="263" r:id="rId27"/>
    <p:sldId id="301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FE8"/>
    <a:srgbClr val="04CEE7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314028"/>
            <a:ext cx="5869021" cy="4229944"/>
          </a:xfrm>
        </p:spPr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teknology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7636" y="4076508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Arsitektur</a:t>
            </a:r>
            <a:r>
              <a:rPr lang="en-US" dirty="0"/>
              <a:t> &amp; </a:t>
            </a:r>
            <a:r>
              <a:rPr lang="en-US" dirty="0" err="1"/>
              <a:t>Infrastruktur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1"/>
            <a:ext cx="7287768" cy="114894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 err="1"/>
              <a:t>Prinsip</a:t>
            </a:r>
            <a:r>
              <a:rPr lang="en-US" noProof="0" dirty="0"/>
              <a:t> </a:t>
            </a:r>
            <a:r>
              <a:rPr lang="en-US" noProof="0" dirty="0" err="1"/>
              <a:t>dasar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58375" y="2309884"/>
            <a:ext cx="3042302" cy="86868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Keseimbangan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96102" y="2223935"/>
            <a:ext cx="2743200" cy="86868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Komunikasi</a:t>
            </a:r>
            <a:r>
              <a:rPr lang="en-US" dirty="0"/>
              <a:t>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688" y="3298147"/>
            <a:ext cx="4550623" cy="2265165"/>
          </a:xfrm>
        </p:spPr>
        <p:txBody>
          <a:bodyPr>
            <a:normAutofit/>
          </a:bodyPr>
          <a:lstStyle/>
          <a:p>
            <a:pPr algn="just"/>
            <a:r>
              <a:rPr lang="nn-NO" dirty="0"/>
              <a:t>Keseimbangan yang tepat diperlukan agar bisa fokus menjaga kestabilan infrastruktur layanan TI dan cepat menanggapi kebutuhan bisnis.</a:t>
            </a:r>
          </a:p>
          <a:p>
            <a:pPr algn="just"/>
            <a:r>
              <a:rPr lang="en-US" dirty="0" err="1"/>
              <a:t>Keseimbangan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:</a:t>
            </a:r>
          </a:p>
          <a:p>
            <a:pPr marL="342900" indent="-342900" algn="just">
              <a:buAutoNum type="arabicPeriod"/>
            </a:pPr>
            <a:r>
              <a:rPr lang="en-US" dirty="0"/>
              <a:t>Internal IT view &amp; external business view</a:t>
            </a:r>
          </a:p>
          <a:p>
            <a:pPr marL="342900" indent="-342900" algn="just">
              <a:buAutoNum type="arabicPeriod"/>
            </a:pPr>
            <a:r>
              <a:rPr lang="en-US" dirty="0"/>
              <a:t>Stability &amp; responsiveness </a:t>
            </a:r>
          </a:p>
          <a:p>
            <a:pPr marL="342900" indent="-342900" algn="just">
              <a:buAutoNum type="arabicPeriod"/>
            </a:pPr>
            <a:r>
              <a:rPr lang="en-US" dirty="0"/>
              <a:t>Quality of service &amp; cost of service </a:t>
            </a:r>
          </a:p>
          <a:p>
            <a:pPr marL="342900" indent="-342900" algn="just">
              <a:buAutoNum type="arabicPeriod"/>
            </a:pPr>
            <a:r>
              <a:rPr lang="en-US" dirty="0"/>
              <a:t>Reactive &amp; proactive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703" y="3178564"/>
            <a:ext cx="4728670" cy="2696118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yang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TI: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rutin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shift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proyek-proyek</a:t>
            </a:r>
            <a:r>
              <a:rPr lang="en-US" dirty="0"/>
              <a:t> TI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Perubahan</a:t>
            </a:r>
            <a:r>
              <a:rPr lang="en-US" dirty="0"/>
              <a:t>, </a:t>
            </a:r>
            <a:r>
              <a:rPr lang="en-US" dirty="0" err="1"/>
              <a:t>pengecualian</a:t>
            </a:r>
            <a:r>
              <a:rPr lang="en-US" dirty="0"/>
              <a:t>, dan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/>
              <a:t>Training </a:t>
            </a:r>
            <a:r>
              <a:rPr lang="en-US" dirty="0" err="1"/>
              <a:t>untuk</a:t>
            </a:r>
            <a:r>
              <a:rPr lang="en-US" dirty="0"/>
              <a:t> proses-proses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termodifikasi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Proses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ZA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2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3" y="2423339"/>
            <a:ext cx="4242240" cy="1468518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9 proses </a:t>
            </a:r>
            <a:r>
              <a:rPr lang="en-US" noProof="0" dirty="0" err="1"/>
              <a:t>dalam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4327070" cy="332226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Event management</a:t>
            </a:r>
          </a:p>
          <a:p>
            <a:pPr marL="342900" indent="-342900">
              <a:buAutoNum type="arabicPeriod"/>
            </a:pPr>
            <a:r>
              <a:rPr lang="en-US" dirty="0"/>
              <a:t>Incident management</a:t>
            </a:r>
          </a:p>
          <a:p>
            <a:pPr marL="342900" indent="-342900">
              <a:buAutoNum type="arabicPeriod"/>
            </a:pPr>
            <a:r>
              <a:rPr lang="en-US" dirty="0"/>
              <a:t>Problem management</a:t>
            </a:r>
          </a:p>
          <a:p>
            <a:pPr marL="342900" indent="-342900">
              <a:buAutoNum type="arabicPeriod"/>
            </a:pPr>
            <a:r>
              <a:rPr lang="en-US" dirty="0"/>
              <a:t>Request fulfillment</a:t>
            </a:r>
          </a:p>
          <a:p>
            <a:pPr marL="342900" indent="-342900">
              <a:buAutoNum type="arabicPeriod"/>
            </a:pPr>
            <a:r>
              <a:rPr lang="en-US" dirty="0"/>
              <a:t>Access management</a:t>
            </a:r>
          </a:p>
          <a:p>
            <a:pPr marL="342900" indent="-342900">
              <a:buAutoNum type="arabicPeriod"/>
            </a:pPr>
            <a:r>
              <a:rPr lang="en-US" dirty="0"/>
              <a:t>IT operation control </a:t>
            </a:r>
          </a:p>
          <a:p>
            <a:pPr marL="342900" indent="-342900">
              <a:buAutoNum type="arabicPeriod"/>
            </a:pPr>
            <a:r>
              <a:rPr lang="en-US" dirty="0"/>
              <a:t>Application management </a:t>
            </a:r>
          </a:p>
          <a:p>
            <a:pPr marL="342900" indent="-342900">
              <a:buAutoNum type="arabicPeriod"/>
            </a:pPr>
            <a:r>
              <a:rPr lang="en-US" dirty="0"/>
              <a:t>Technical management </a:t>
            </a:r>
          </a:p>
          <a:p>
            <a:pPr marL="342900" indent="-342900">
              <a:buAutoNum type="arabicPeriod"/>
            </a:pPr>
            <a:r>
              <a:rPr lang="en-US" dirty="0"/>
              <a:t>Facilities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84152" y="1031745"/>
            <a:ext cx="1975104" cy="868680"/>
          </a:xfrm>
        </p:spPr>
        <p:txBody>
          <a:bodyPr/>
          <a:lstStyle/>
          <a:p>
            <a:r>
              <a:rPr lang="en-US" dirty="0"/>
              <a:t>1. Event management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2. Incident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53400" y="1031745"/>
            <a:ext cx="1975104" cy="868680"/>
          </a:xfrm>
        </p:spPr>
        <p:txBody>
          <a:bodyPr/>
          <a:lstStyle/>
          <a:p>
            <a:r>
              <a:rPr lang="en-US" dirty="0"/>
              <a:t>3. Problem management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 fontScale="92500"/>
          </a:bodyPr>
          <a:lstStyle/>
          <a:p>
            <a:r>
              <a:rPr lang="en-US" dirty="0"/>
              <a:t>proses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configuration item dan </a:t>
            </a:r>
            <a:r>
              <a:rPr lang="en-US" dirty="0" err="1"/>
              <a:t>layanan</a:t>
            </a:r>
            <a:r>
              <a:rPr lang="en-US" dirty="0"/>
              <a:t> TI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termonitor</a:t>
            </a:r>
            <a:r>
              <a:rPr lang="en-US" dirty="0"/>
              <a:t>, </a:t>
            </a:r>
            <a:r>
              <a:rPr lang="en-US" dirty="0" err="1"/>
              <a:t>menyaring</a:t>
            </a:r>
            <a:r>
              <a:rPr lang="en-US" dirty="0"/>
              <a:t> dan </a:t>
            </a:r>
            <a:r>
              <a:rPr lang="en-US" dirty="0" err="1"/>
              <a:t>mengkategorisasi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/status (event)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pulih</a:t>
            </a:r>
            <a:r>
              <a:rPr lang="en-US" dirty="0"/>
              <a:t> </a:t>
            </a:r>
            <a:r>
              <a:rPr lang="en-US" dirty="0" err="1"/>
              <a:t>sesegera</a:t>
            </a:r>
            <a:r>
              <a:rPr lang="en-US" dirty="0"/>
              <a:t> </a:t>
            </a:r>
            <a:r>
              <a:rPr lang="en-US" dirty="0" err="1"/>
              <a:t>mungkin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di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dan </a:t>
            </a:r>
            <a:r>
              <a:rPr lang="en-US" dirty="0" err="1"/>
              <a:t>meminimalkan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dicegah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84152" y="1031745"/>
            <a:ext cx="1975104" cy="868680"/>
          </a:xfrm>
        </p:spPr>
        <p:txBody>
          <a:bodyPr/>
          <a:lstStyle/>
          <a:p>
            <a:r>
              <a:rPr lang="en-US" dirty="0"/>
              <a:t>4. Request fulfillment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5. Access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3126" y="1031745"/>
            <a:ext cx="2535652" cy="868680"/>
          </a:xfrm>
        </p:spPr>
        <p:txBody>
          <a:bodyPr/>
          <a:lstStyle/>
          <a:p>
            <a:r>
              <a:rPr lang="en-US" dirty="0"/>
              <a:t>6. IT operation control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proses memenuhi permintaan pelanggan layanan TI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berhak</a:t>
            </a:r>
            <a:r>
              <a:rPr lang="en-US" dirty="0"/>
              <a:t> dan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berhak</a:t>
            </a:r>
            <a:r>
              <a:rPr lang="en-US" dirty="0"/>
              <a:t>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memonitor</a:t>
            </a:r>
            <a:r>
              <a:rPr lang="en-US" dirty="0"/>
              <a:t> dan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layanan-layanan</a:t>
            </a:r>
            <a:r>
              <a:rPr lang="en-US" dirty="0"/>
              <a:t> TI dan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penjadwalan</a:t>
            </a:r>
            <a:r>
              <a:rPr lang="en-US" dirty="0"/>
              <a:t> backup dan restore,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maintenance </a:t>
            </a:r>
            <a:r>
              <a:rPr lang="en-US" dirty="0" err="1"/>
              <a:t>rutin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25987" y="1031745"/>
            <a:ext cx="2491434" cy="868680"/>
          </a:xfrm>
        </p:spPr>
        <p:txBody>
          <a:bodyPr/>
          <a:lstStyle/>
          <a:p>
            <a:r>
              <a:rPr lang="en-US" dirty="0"/>
              <a:t>7. Application management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8. Technical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3126" y="1031745"/>
            <a:ext cx="2535652" cy="868680"/>
          </a:xfrm>
        </p:spPr>
        <p:txBody>
          <a:bodyPr/>
          <a:lstStyle/>
          <a:p>
            <a:r>
              <a:rPr lang="en-US" dirty="0"/>
              <a:t>9. Facilities management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proses (sekaligus function atau unit) yang bertanggung jawab mengelola aplikasi software, misal: update, instalasi, dan pengembangan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ahli</a:t>
            </a:r>
            <a:r>
              <a:rPr lang="en-US" dirty="0"/>
              <a:t> dan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dan </a:t>
            </a:r>
            <a:r>
              <a:rPr lang="en-US" dirty="0" err="1"/>
              <a:t>merawat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 </a:t>
            </a:r>
            <a:r>
              <a:rPr lang="en-US" dirty="0" err="1"/>
              <a:t>berada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listrik</a:t>
            </a:r>
            <a:r>
              <a:rPr lang="en-US" dirty="0"/>
              <a:t>, AC,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, </a:t>
            </a:r>
            <a:r>
              <a:rPr lang="en-US" dirty="0" err="1"/>
              <a:t>kebersihan</a:t>
            </a:r>
            <a:r>
              <a:rPr lang="en-US" dirty="0"/>
              <a:t> dan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7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Peran dan </a:t>
            </a:r>
            <a:r>
              <a:rPr lang="en-US" b="1" dirty="0" err="1"/>
              <a:t>Transmisi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5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795766"/>
            <a:ext cx="5804877" cy="611025"/>
          </a:xfrm>
        </p:spPr>
        <p:txBody>
          <a:bodyPr>
            <a:normAutofit/>
          </a:bodyPr>
          <a:lstStyle/>
          <a:p>
            <a:r>
              <a:rPr lang="fi-FI" dirty="0"/>
              <a:t>Proses dalam operasi layanan membutuhkan peran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6" y="2406790"/>
            <a:ext cx="4693923" cy="2900147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1st level support (service desk analyst)</a:t>
            </a:r>
          </a:p>
          <a:p>
            <a:pPr marL="342900" indent="-342900">
              <a:buAutoNum type="arabicParenR"/>
            </a:pPr>
            <a:r>
              <a:rPr lang="en-US" dirty="0"/>
              <a:t>2nd level support</a:t>
            </a:r>
          </a:p>
          <a:p>
            <a:pPr marL="342900" indent="-342900">
              <a:buAutoNum type="arabicParenR"/>
            </a:pPr>
            <a:r>
              <a:rPr lang="en-US" dirty="0"/>
              <a:t>3rd level support</a:t>
            </a:r>
          </a:p>
          <a:p>
            <a:pPr marL="342900" indent="-342900">
              <a:buAutoNum type="arabicParenR"/>
            </a:pPr>
            <a:r>
              <a:rPr lang="en-US" dirty="0"/>
              <a:t>Incident manager</a:t>
            </a:r>
          </a:p>
          <a:p>
            <a:pPr marL="342900" indent="-342900">
              <a:buAutoNum type="arabicParenR"/>
            </a:pPr>
            <a:r>
              <a:rPr lang="en-US" dirty="0"/>
              <a:t>Problem manager</a:t>
            </a:r>
          </a:p>
          <a:p>
            <a:pPr marL="342900" indent="-342900">
              <a:buAutoNum type="arabicParenR"/>
            </a:pPr>
            <a:r>
              <a:rPr lang="en-US" dirty="0"/>
              <a:t>Service desk manager</a:t>
            </a:r>
          </a:p>
          <a:p>
            <a:pPr marL="342900" indent="-342900">
              <a:buAutoNum type="arabicParenR"/>
            </a:pPr>
            <a:r>
              <a:rPr lang="en-US" dirty="0"/>
              <a:t>Major incident team </a:t>
            </a:r>
          </a:p>
          <a:p>
            <a:pPr marL="342900" indent="-342900">
              <a:buAutoNum type="arabicParenR"/>
            </a:pPr>
            <a:r>
              <a:rPr lang="en-US" dirty="0"/>
              <a:t>Access manager</a:t>
            </a:r>
          </a:p>
          <a:p>
            <a:pPr marL="342900" indent="-342900">
              <a:buAutoNum type="arabicParenR"/>
            </a:pPr>
            <a:r>
              <a:rPr lang="en-US" dirty="0"/>
              <a:t>IT operation manager</a:t>
            </a:r>
          </a:p>
          <a:p>
            <a:pPr marL="342900" indent="-342900">
              <a:buAutoNum type="arabicParenR"/>
            </a:pPr>
            <a:r>
              <a:rPr lang="en-US" dirty="0"/>
              <a:t>IT operator</a:t>
            </a:r>
          </a:p>
          <a:p>
            <a:pPr marL="342900" indent="-342900">
              <a:buAutoNum type="arabicParenR"/>
            </a:pPr>
            <a:r>
              <a:rPr lang="en-US" dirty="0"/>
              <a:t>IT facilities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7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1. 1</a:t>
            </a:r>
            <a:r>
              <a:rPr lang="en-US" sz="1100" dirty="0"/>
              <a:t>st</a:t>
            </a:r>
            <a:r>
              <a:rPr lang="en-US" dirty="0"/>
              <a:t> level support (service desk analyst)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51048" y="3666385"/>
            <a:ext cx="1975104" cy="868680"/>
          </a:xfrm>
        </p:spPr>
        <p:txBody>
          <a:bodyPr/>
          <a:lstStyle/>
          <a:p>
            <a:r>
              <a:rPr lang="en-US" dirty="0"/>
              <a:t>2. 2</a:t>
            </a:r>
            <a:r>
              <a:rPr lang="en-US" sz="1100" dirty="0"/>
              <a:t>nd</a:t>
            </a:r>
            <a:r>
              <a:rPr lang="en-US" dirty="0"/>
              <a:t> level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8931" y="393570"/>
            <a:ext cx="2535652" cy="868680"/>
          </a:xfrm>
        </p:spPr>
        <p:txBody>
          <a:bodyPr/>
          <a:lstStyle/>
          <a:p>
            <a:r>
              <a:rPr lang="en-US" dirty="0"/>
              <a:t>3. 3</a:t>
            </a:r>
            <a:r>
              <a:rPr lang="en-US" sz="1100" dirty="0"/>
              <a:t>rd</a:t>
            </a:r>
            <a:r>
              <a:rPr lang="en-US" dirty="0"/>
              <a:t> level support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bertanggung jawab menerima, mencatat dan mengklasifikasi laporan insiden dan mengambil tindakan pertama dalam mengembalikan layanan yang terganggu secepat mungkin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02359" y="4677312"/>
            <a:ext cx="4476572" cy="1148945"/>
          </a:xfrm>
        </p:spPr>
        <p:txBody>
          <a:bodyPr/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alih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oleh 1st level support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29339" y="1404496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yang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pengembang</a:t>
            </a:r>
            <a:r>
              <a:rPr lang="en-US" dirty="0"/>
              <a:t> hardware </a:t>
            </a:r>
            <a:r>
              <a:rPr lang="en-US" dirty="0" err="1"/>
              <a:t>atau</a:t>
            </a:r>
            <a:r>
              <a:rPr lang="en-US" dirty="0"/>
              <a:t> software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4673B0C7-B285-F0D1-2AFD-C841F2052A39}"/>
              </a:ext>
            </a:extLst>
          </p:cNvPr>
          <p:cNvSpPr txBox="1">
            <a:spLocks/>
          </p:cNvSpPr>
          <p:nvPr/>
        </p:nvSpPr>
        <p:spPr>
          <a:xfrm>
            <a:off x="7936281" y="3666385"/>
            <a:ext cx="2535652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4. Incident manager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F1C9F40E-5AE1-6BDA-B0CE-74F07FCBAD8A}"/>
              </a:ext>
            </a:extLst>
          </p:cNvPr>
          <p:cNvSpPr txBox="1">
            <a:spLocks/>
          </p:cNvSpPr>
          <p:nvPr/>
        </p:nvSpPr>
        <p:spPr>
          <a:xfrm>
            <a:off x="6786689" y="4677311"/>
            <a:ext cx="4838926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proses incident management yang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5. Problem manager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65848" y="470407"/>
            <a:ext cx="1975104" cy="868680"/>
          </a:xfrm>
        </p:spPr>
        <p:txBody>
          <a:bodyPr/>
          <a:lstStyle/>
          <a:p>
            <a:r>
              <a:rPr lang="en-US" dirty="0"/>
              <a:t>7. Major incident team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06666" y="3680541"/>
            <a:ext cx="2535652" cy="868680"/>
          </a:xfrm>
        </p:spPr>
        <p:txBody>
          <a:bodyPr/>
          <a:lstStyle/>
          <a:p>
            <a:r>
              <a:rPr lang="en-US" dirty="0"/>
              <a:t>6. Service desk manager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bertanggung jawab mengelola siklus hidup semua masalah layanan TI, mencegah insiden yang sama terulang lagi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17159" y="1481334"/>
            <a:ext cx="4476572" cy="1148945"/>
          </a:xfrm>
        </p:spPr>
        <p:txBody>
          <a:bodyPr/>
          <a:lstStyle/>
          <a:p>
            <a:r>
              <a:rPr lang="en-US" dirty="0" err="1"/>
              <a:t>peran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manajer-manajer</a:t>
            </a:r>
            <a:r>
              <a:rPr lang="en-US" dirty="0"/>
              <a:t> TI dan </a:t>
            </a:r>
            <a:r>
              <a:rPr lang="en-US" dirty="0" err="1"/>
              <a:t>ahli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TI yang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57074" y="4691467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staf</a:t>
            </a:r>
            <a:r>
              <a:rPr lang="en-US" dirty="0"/>
              <a:t> service desk,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dan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, dan proses </a:t>
            </a:r>
            <a:r>
              <a:rPr lang="en-US" dirty="0" err="1"/>
              <a:t>eskalasi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sulit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4673B0C7-B285-F0D1-2AFD-C841F2052A39}"/>
              </a:ext>
            </a:extLst>
          </p:cNvPr>
          <p:cNvSpPr txBox="1">
            <a:spLocks/>
          </p:cNvSpPr>
          <p:nvPr/>
        </p:nvSpPr>
        <p:spPr>
          <a:xfrm>
            <a:off x="7936281" y="3666385"/>
            <a:ext cx="2535652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8. Access manager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F1C9F40E-5AE1-6BDA-B0CE-74F07FCBAD8A}"/>
              </a:ext>
            </a:extLst>
          </p:cNvPr>
          <p:cNvSpPr txBox="1">
            <a:spLocks/>
          </p:cNvSpPr>
          <p:nvPr/>
        </p:nvSpPr>
        <p:spPr>
          <a:xfrm>
            <a:off x="6786689" y="4677311"/>
            <a:ext cx="4838926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bertangguna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</a:t>
            </a:r>
          </a:p>
        </p:txBody>
      </p:sp>
    </p:spTree>
    <p:extLst>
      <p:ext uri="{BB962C8B-B14F-4D97-AF65-F5344CB8AC3E}">
        <p14:creationId xmlns:p14="http://schemas.microsoft.com/office/powerpoint/2010/main" val="140407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 err="1"/>
              <a:t>Kelompok</a:t>
            </a:r>
            <a:r>
              <a:rPr lang="en-US" dirty="0"/>
              <a:t> 3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Dwi </a:t>
            </a:r>
            <a:r>
              <a:rPr lang="en-US" dirty="0" err="1"/>
              <a:t>Cahyo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Fahrul</a:t>
            </a:r>
            <a:r>
              <a:rPr lang="en-US" dirty="0"/>
              <a:t> Arifin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Reza Ariya </a:t>
            </a:r>
            <a:r>
              <a:rPr lang="en-US" dirty="0" err="1"/>
              <a:t>Ekaputra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Rini </a:t>
            </a:r>
            <a:r>
              <a:rPr lang="en-US" dirty="0" err="1"/>
              <a:t>Safitri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Arif </a:t>
            </a:r>
            <a:r>
              <a:rPr lang="en-US" dirty="0" err="1"/>
              <a:t>Frima</a:t>
            </a:r>
            <a:r>
              <a:rPr lang="en-US" dirty="0"/>
              <a:t> Ari Suwadji (221011700443)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9. IT operation manager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3148" y="3232047"/>
            <a:ext cx="1975104" cy="868680"/>
          </a:xfrm>
        </p:spPr>
        <p:txBody>
          <a:bodyPr/>
          <a:lstStyle/>
          <a:p>
            <a:r>
              <a:rPr lang="en-US" dirty="0"/>
              <a:t>10. IT operator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26706" y="597403"/>
            <a:ext cx="2535652" cy="868680"/>
          </a:xfrm>
        </p:spPr>
        <p:txBody>
          <a:bodyPr/>
          <a:lstStyle/>
          <a:p>
            <a:r>
              <a:rPr lang="en-US" dirty="0"/>
              <a:t>11. IT facilities manager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fasilitas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64459" y="4242974"/>
            <a:ext cx="4476572" cy="1148945"/>
          </a:xfrm>
        </p:spPr>
        <p:txBody>
          <a:bodyPr/>
          <a:lstStyle/>
          <a:p>
            <a:r>
              <a:rPr lang="en-US" dirty="0" err="1"/>
              <a:t>staf</a:t>
            </a:r>
            <a:r>
              <a:rPr lang="en-US" dirty="0"/>
              <a:t>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TI, </a:t>
            </a:r>
            <a:r>
              <a:rPr lang="en-US" dirty="0" err="1"/>
              <a:t>misal</a:t>
            </a:r>
            <a:r>
              <a:rPr lang="en-US" dirty="0"/>
              <a:t> backup,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rutin</a:t>
            </a:r>
            <a:r>
              <a:rPr lang="en-US" dirty="0"/>
              <a:t>, </a:t>
            </a:r>
            <a:r>
              <a:rPr lang="en-US" dirty="0" err="1"/>
              <a:t>instalasi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77114" y="1608329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TI, </a:t>
            </a: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, AC,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gedung</a:t>
            </a:r>
            <a:r>
              <a:rPr lang="en-US" dirty="0"/>
              <a:t>, monitoring </a:t>
            </a:r>
            <a:r>
              <a:rPr lang="en-US" dirty="0" err="1"/>
              <a:t>lingkungan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Penunjang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093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3463"/>
            <a:ext cx="7286605" cy="634323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penunjang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5541" y="2835720"/>
            <a:ext cx="2383764" cy="3651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Self-help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23950" y="1215193"/>
            <a:ext cx="5829299" cy="730389"/>
          </a:xfrm>
        </p:spPr>
        <p:txBody>
          <a:bodyPr/>
          <a:lstStyle/>
          <a:p>
            <a:pPr algn="just"/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Penunjang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otomasi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5541" y="3229249"/>
            <a:ext cx="4876772" cy="63432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Workflow </a:t>
            </a:r>
            <a:r>
              <a:rPr lang="en-US" dirty="0" err="1"/>
              <a:t>atau</a:t>
            </a:r>
            <a:r>
              <a:rPr lang="en-US" dirty="0"/>
              <a:t> process engine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5541" y="2490155"/>
            <a:ext cx="4045768" cy="535757"/>
          </a:xfrm>
        </p:spPr>
        <p:txBody>
          <a:bodyPr>
            <a:normAutofit/>
          </a:bodyPr>
          <a:lstStyle/>
          <a:p>
            <a:pPr algn="just"/>
            <a:r>
              <a:rPr lang="en-ZA" dirty="0" err="1"/>
              <a:t>Fungsi</a:t>
            </a:r>
            <a:r>
              <a:rPr lang="en-ZA" dirty="0"/>
              <a:t> yang </a:t>
            </a:r>
            <a:r>
              <a:rPr lang="en-ZA" dirty="0" err="1"/>
              <a:t>perlu</a:t>
            </a:r>
            <a:r>
              <a:rPr lang="en-ZA" dirty="0"/>
              <a:t> </a:t>
            </a:r>
            <a:r>
              <a:rPr lang="en-ZA" dirty="0" err="1"/>
              <a:t>ada</a:t>
            </a:r>
            <a:r>
              <a:rPr lang="en-ZA" dirty="0"/>
              <a:t> di </a:t>
            </a:r>
            <a:r>
              <a:rPr lang="en-ZA" dirty="0" err="1"/>
              <a:t>Teknologi</a:t>
            </a:r>
            <a:r>
              <a:rPr lang="en-ZA" dirty="0"/>
              <a:t> </a:t>
            </a:r>
            <a:r>
              <a:rPr lang="en-ZA" dirty="0" err="1"/>
              <a:t>Penunjang</a:t>
            </a:r>
            <a:r>
              <a:rPr lang="en-ZA" dirty="0"/>
              <a:t> :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25541" y="3535756"/>
            <a:ext cx="7589357" cy="634322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Integrated CMS (configuration management system)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25541" y="3960905"/>
            <a:ext cx="6665433" cy="634322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Discovery/deployment/licensing technology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5888" y="4303518"/>
            <a:ext cx="3525073" cy="972501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Diagnostic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Reporting and 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4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11353800" cy="4784742"/>
          </a:xfrm>
        </p:spPr>
        <p:txBody>
          <a:bodyPr/>
          <a:lstStyle/>
          <a:p>
            <a:r>
              <a:rPr lang="en-US" dirty="0"/>
              <a:t>PENJELASAN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Self-help​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s-ES" dirty="0" err="1"/>
              <a:t>kemampuan</a:t>
            </a:r>
            <a:r>
              <a:rPr lang="es-ES" dirty="0"/>
              <a:t> </a:t>
            </a:r>
            <a:r>
              <a:rPr lang="es-ES" dirty="0" err="1"/>
              <a:t>pengguna</a:t>
            </a:r>
            <a:r>
              <a:rPr lang="es-ES" dirty="0"/>
              <a:t> </a:t>
            </a:r>
            <a:r>
              <a:rPr lang="es-ES" dirty="0" err="1"/>
              <a:t>untuk</a:t>
            </a:r>
            <a:r>
              <a:rPr lang="es-ES" dirty="0"/>
              <a:t> </a:t>
            </a:r>
            <a:r>
              <a:rPr lang="es-ES" dirty="0" err="1"/>
              <a:t>mengakses</a:t>
            </a:r>
            <a:r>
              <a:rPr lang="es-ES" dirty="0"/>
              <a:t> </a:t>
            </a:r>
            <a:r>
              <a:rPr lang="es-ES" dirty="0" err="1"/>
              <a:t>informasi</a:t>
            </a:r>
            <a:r>
              <a:rPr lang="es-ES" dirty="0"/>
              <a:t> </a:t>
            </a:r>
            <a:r>
              <a:rPr lang="es-ES" dirty="0" err="1"/>
              <a:t>layanan</a:t>
            </a:r>
            <a:r>
              <a:rPr lang="es-ES" dirty="0"/>
              <a:t> secara </a:t>
            </a:r>
            <a:r>
              <a:rPr lang="es-ES" dirty="0" err="1"/>
              <a:t>mandiri</a:t>
            </a:r>
            <a:r>
              <a:rPr lang="es-ES" dirty="0"/>
              <a:t> </a:t>
            </a:r>
            <a:r>
              <a:rPr lang="es-ES" dirty="0" err="1"/>
              <a:t>kepada</a:t>
            </a:r>
            <a:r>
              <a:rPr lang="es-ES" dirty="0"/>
              <a:t> </a:t>
            </a:r>
            <a:r>
              <a:rPr lang="es-ES" dirty="0" err="1"/>
              <a:t>penyedia</a:t>
            </a:r>
            <a:r>
              <a:rPr lang="es-ES" dirty="0"/>
              <a:t> </a:t>
            </a:r>
            <a:r>
              <a:rPr lang="es-ES" dirty="0" err="1"/>
              <a:t>layanan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Workflow (process engine) 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proses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, request dan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staf</a:t>
            </a:r>
            <a:r>
              <a:rPr lang="en-US" dirty="0"/>
              <a:t> yang </a:t>
            </a:r>
            <a:r>
              <a:rPr lang="en-US" dirty="0" err="1"/>
              <a:t>berwenang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Integrated CMS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nn-NO" dirty="0"/>
              <a:t>memiliki alat dan basis data berisi informasi layanan-layanan TI yang tersedia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FB9DE3-3790-877C-5256-5BBEA24D579B}"/>
              </a:ext>
            </a:extLst>
          </p:cNvPr>
          <p:cNvSpPr txBox="1">
            <a:spLocks/>
          </p:cNvSpPr>
          <p:nvPr/>
        </p:nvSpPr>
        <p:spPr>
          <a:xfrm>
            <a:off x="5929666" y="2368506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Discovery tools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41FFE3E-AE15-0D1B-EDC6-7F1496803CB8}"/>
              </a:ext>
            </a:extLst>
          </p:cNvPr>
          <p:cNvSpPr txBox="1">
            <a:spLocks/>
          </p:cNvSpPr>
          <p:nvPr/>
        </p:nvSpPr>
        <p:spPr>
          <a:xfrm>
            <a:off x="5929667" y="2605040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dan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CCEE710-F969-B2CC-1376-E755607FB50B}"/>
              </a:ext>
            </a:extLst>
          </p:cNvPr>
          <p:cNvSpPr txBox="1">
            <a:spLocks/>
          </p:cNvSpPr>
          <p:nvPr/>
        </p:nvSpPr>
        <p:spPr>
          <a:xfrm>
            <a:off x="5929666" y="3544629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Deployment tools</a:t>
            </a:r>
            <a:endParaRPr lang="en-US" dirty="0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61268C7-F9A3-9A95-998A-326A4B33FFEB}"/>
              </a:ext>
            </a:extLst>
          </p:cNvPr>
          <p:cNvSpPr txBox="1">
            <a:spLocks/>
          </p:cNvSpPr>
          <p:nvPr/>
        </p:nvSpPr>
        <p:spPr>
          <a:xfrm>
            <a:off x="5929667" y="3781163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mendistribusikan</a:t>
            </a:r>
            <a:r>
              <a:rPr lang="en-US" dirty="0"/>
              <a:t>/</a:t>
            </a:r>
            <a:r>
              <a:rPr lang="en-US" dirty="0" err="1"/>
              <a:t>menginstal</a:t>
            </a:r>
            <a:r>
              <a:rPr lang="en-US" dirty="0"/>
              <a:t> software </a:t>
            </a:r>
            <a:r>
              <a:rPr lang="en-US" dirty="0" err="1"/>
              <a:t>ke</a:t>
            </a:r>
            <a:r>
              <a:rPr lang="en-US" dirty="0"/>
              <a:t> target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11353800" cy="4784742"/>
          </a:xfrm>
        </p:spPr>
        <p:txBody>
          <a:bodyPr/>
          <a:lstStyle/>
          <a:p>
            <a:r>
              <a:rPr lang="en-US" dirty="0"/>
              <a:t>PENJELASAN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1917" y="3063875"/>
            <a:ext cx="4771030" cy="365125"/>
          </a:xfrm>
        </p:spPr>
        <p:txBody>
          <a:bodyPr/>
          <a:lstStyle/>
          <a:p>
            <a:r>
              <a:rPr lang="en-ZA" dirty="0"/>
              <a:t>Licensing tools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1918" y="3300409"/>
            <a:ext cx="4771030" cy="801073"/>
          </a:xfrm>
        </p:spPr>
        <p:txBody>
          <a:bodyPr/>
          <a:lstStyle/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mencatat</a:t>
            </a:r>
            <a:r>
              <a:rPr lang="en-US" dirty="0"/>
              <a:t>,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lisensi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software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terinstal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816" y="2368506"/>
            <a:ext cx="4771030" cy="365125"/>
          </a:xfrm>
        </p:spPr>
        <p:txBody>
          <a:bodyPr/>
          <a:lstStyle/>
          <a:p>
            <a:r>
              <a:rPr lang="en-ZA" dirty="0"/>
              <a:t>Remote control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817" y="2605040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alih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instal</a:t>
            </a:r>
            <a:r>
              <a:rPr lang="en-US" dirty="0"/>
              <a:t> software </a:t>
            </a:r>
            <a:r>
              <a:rPr lang="en-US" dirty="0" err="1"/>
              <a:t>atau</a:t>
            </a:r>
            <a:r>
              <a:rPr lang="en-US" dirty="0"/>
              <a:t> diagnosis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67816" y="3563116"/>
            <a:ext cx="4771030" cy="365125"/>
          </a:xfrm>
        </p:spPr>
        <p:txBody>
          <a:bodyPr/>
          <a:lstStyle/>
          <a:p>
            <a:r>
              <a:rPr lang="en-ZA" dirty="0"/>
              <a:t>Diagnostic tools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67817" y="3799650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nn-NO" dirty="0"/>
              <a:t>berfungsi untuk membantu menemukan dan mendiagnosis masalah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FB9DE3-3790-877C-5256-5BBEA24D579B}"/>
              </a:ext>
            </a:extLst>
          </p:cNvPr>
          <p:cNvSpPr txBox="1">
            <a:spLocks/>
          </p:cNvSpPr>
          <p:nvPr/>
        </p:nvSpPr>
        <p:spPr>
          <a:xfrm>
            <a:off x="6367816" y="4519862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Reporting &amp; dashboard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41FFE3E-AE15-0D1B-EDC6-7F1496803CB8}"/>
              </a:ext>
            </a:extLst>
          </p:cNvPr>
          <p:cNvSpPr txBox="1">
            <a:spLocks/>
          </p:cNvSpPr>
          <p:nvPr/>
        </p:nvSpPr>
        <p:spPr>
          <a:xfrm>
            <a:off x="6367817" y="4756396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dan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TI</a:t>
            </a:r>
          </a:p>
        </p:txBody>
      </p:sp>
    </p:spTree>
    <p:extLst>
      <p:ext uri="{BB962C8B-B14F-4D97-AF65-F5344CB8AC3E}">
        <p14:creationId xmlns:p14="http://schemas.microsoft.com/office/powerpoint/2010/main" val="178569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 err="1"/>
              <a:t>Kelompok</a:t>
            </a:r>
            <a:r>
              <a:rPr lang="en-US" dirty="0"/>
              <a:t> 3</a:t>
            </a:r>
          </a:p>
          <a:p>
            <a:r>
              <a:rPr lang="en-US" dirty="0"/>
              <a:t>Dwi </a:t>
            </a:r>
            <a:r>
              <a:rPr lang="en-US" dirty="0" err="1"/>
              <a:t>Cahyo</a:t>
            </a:r>
            <a:r>
              <a:rPr lang="en-US" dirty="0"/>
              <a:t> ()</a:t>
            </a:r>
          </a:p>
          <a:p>
            <a:r>
              <a:rPr lang="en-US" dirty="0" err="1"/>
              <a:t>Fahrul</a:t>
            </a:r>
            <a:r>
              <a:rPr lang="en-US" dirty="0"/>
              <a:t> Arifin ()</a:t>
            </a:r>
          </a:p>
          <a:p>
            <a:r>
              <a:rPr lang="en-US" dirty="0"/>
              <a:t>Reza Ariya </a:t>
            </a:r>
            <a:r>
              <a:rPr lang="en-US" dirty="0" err="1"/>
              <a:t>Ekaputra</a:t>
            </a:r>
            <a:r>
              <a:rPr lang="en-US" dirty="0"/>
              <a:t> ()</a:t>
            </a:r>
          </a:p>
          <a:p>
            <a:r>
              <a:rPr lang="en-US" dirty="0"/>
              <a:t>Rini </a:t>
            </a:r>
            <a:r>
              <a:rPr lang="en-US" dirty="0" err="1"/>
              <a:t>Safitri</a:t>
            </a:r>
            <a:r>
              <a:rPr lang="en-US" dirty="0"/>
              <a:t> ()</a:t>
            </a:r>
          </a:p>
          <a:p>
            <a:r>
              <a:rPr lang="en-US" dirty="0"/>
              <a:t>Arif </a:t>
            </a:r>
            <a:r>
              <a:rPr lang="en-US" dirty="0" err="1"/>
              <a:t>Frima</a:t>
            </a:r>
            <a:r>
              <a:rPr lang="en-US" dirty="0"/>
              <a:t> Ari Suwadji (221011700443)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b="1" dirty="0" err="1"/>
              <a:t>Tujuan</a:t>
            </a:r>
            <a:r>
              <a:rPr lang="en-US" b="1" dirty="0"/>
              <a:t> dan </a:t>
            </a:r>
            <a:r>
              <a:rPr lang="en-US" b="1" dirty="0" err="1"/>
              <a:t>Lingkup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Proses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ZA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Peran dan </a:t>
            </a:r>
            <a:r>
              <a:rPr lang="en-US" b="1" dirty="0" err="1"/>
              <a:t>Transmisi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Penunjang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2" y="1179320"/>
            <a:ext cx="5184648" cy="936445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Operasi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layanan</a:t>
            </a:r>
            <a:b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(service operation)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34913" y="2201775"/>
            <a:ext cx="5614327" cy="42639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ZA" dirty="0" err="1"/>
              <a:t>tahapan</a:t>
            </a:r>
            <a:r>
              <a:rPr lang="en-ZA" dirty="0"/>
              <a:t> </a:t>
            </a:r>
            <a:r>
              <a:rPr lang="en-ZA" dirty="0" err="1"/>
              <a:t>siklus</a:t>
            </a:r>
            <a:r>
              <a:rPr lang="en-ZA" dirty="0"/>
              <a:t> </a:t>
            </a:r>
            <a:r>
              <a:rPr lang="en-ZA" dirty="0" err="1"/>
              <a:t>hidup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 yang </a:t>
            </a:r>
            <a:r>
              <a:rPr lang="en-ZA" dirty="0" err="1"/>
              <a:t>mencakup</a:t>
            </a:r>
            <a:r>
              <a:rPr lang="en-ZA" dirty="0"/>
              <a:t> </a:t>
            </a:r>
            <a:r>
              <a:rPr lang="en-ZA" dirty="0" err="1"/>
              <a:t>semua</a:t>
            </a:r>
            <a:r>
              <a:rPr lang="en-ZA" dirty="0"/>
              <a:t> </a:t>
            </a:r>
            <a:r>
              <a:rPr lang="en-ZA" dirty="0" err="1"/>
              <a:t>kegiatan</a:t>
            </a:r>
            <a:r>
              <a:rPr lang="en-ZA" dirty="0"/>
              <a:t> </a:t>
            </a:r>
            <a:r>
              <a:rPr lang="en-ZA" dirty="0" err="1"/>
              <a:t>operasional</a:t>
            </a:r>
            <a:r>
              <a:rPr lang="en-ZA" dirty="0"/>
              <a:t> </a:t>
            </a:r>
            <a:r>
              <a:rPr lang="en-ZA" dirty="0" err="1"/>
              <a:t>harian</a:t>
            </a:r>
            <a:r>
              <a:rPr lang="en-ZA" dirty="0"/>
              <a:t> </a:t>
            </a:r>
            <a:r>
              <a:rPr lang="en-ZA" dirty="0" err="1"/>
              <a:t>pengelolaan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5" y="2881982"/>
            <a:ext cx="5614327" cy="2966740"/>
          </a:xfrm>
        </p:spPr>
        <p:txBody>
          <a:bodyPr>
            <a:normAutofit/>
          </a:bodyPr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di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1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b="1" dirty="0" err="1"/>
              <a:t>Tujuan</a:t>
            </a:r>
            <a:r>
              <a:rPr lang="en-US" b="1" dirty="0"/>
              <a:t> dan </a:t>
            </a:r>
            <a:r>
              <a:rPr lang="en-US" b="1" dirty="0" err="1"/>
              <a:t>Lingkup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0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2" y="1170774"/>
            <a:ext cx="5184648" cy="944991"/>
          </a:xfrm>
        </p:spPr>
        <p:txBody>
          <a:bodyPr/>
          <a:lstStyle/>
          <a:p>
            <a:r>
              <a:rPr kumimoji="0" lang="fi-FI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Tujuan dan lingkup operasi layanan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 err="1"/>
              <a:t>Pengoperasian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 err="1"/>
              <a:t>mengkoordinasikan</a:t>
            </a:r>
            <a:r>
              <a:rPr lang="en-ZA" dirty="0"/>
              <a:t> dan </a:t>
            </a:r>
            <a:r>
              <a:rPr lang="en-ZA" dirty="0" err="1"/>
              <a:t>melaksanakan</a:t>
            </a:r>
            <a:r>
              <a:rPr lang="en-ZA" dirty="0"/>
              <a:t> </a:t>
            </a:r>
            <a:r>
              <a:rPr lang="en-ZA" dirty="0" err="1"/>
              <a:t>kegiatan</a:t>
            </a:r>
            <a:r>
              <a:rPr lang="en-ZA" dirty="0"/>
              <a:t> dan proses yang </a:t>
            </a:r>
            <a:r>
              <a:rPr lang="en-ZA" dirty="0" err="1"/>
              <a:t>dibutuhkan</a:t>
            </a:r>
            <a:r>
              <a:rPr lang="en-ZA" dirty="0"/>
              <a:t> </a:t>
            </a:r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memberikan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 </a:t>
            </a:r>
            <a:r>
              <a:rPr lang="en-ZA" dirty="0" err="1"/>
              <a:t>kepada</a:t>
            </a:r>
            <a:r>
              <a:rPr lang="en-ZA" dirty="0"/>
              <a:t> </a:t>
            </a:r>
            <a:r>
              <a:rPr lang="en-ZA" dirty="0" err="1"/>
              <a:t>pengguna</a:t>
            </a:r>
            <a:r>
              <a:rPr lang="en-ZA" dirty="0"/>
              <a:t> dan </a:t>
            </a:r>
            <a:r>
              <a:rPr lang="en-ZA" dirty="0" err="1"/>
              <a:t>pelanggan</a:t>
            </a:r>
            <a:r>
              <a:rPr lang="en-ZA" dirty="0"/>
              <a:t> </a:t>
            </a:r>
            <a:r>
              <a:rPr lang="en-ZA" dirty="0" err="1"/>
              <a:t>serta</a:t>
            </a:r>
            <a:r>
              <a:rPr lang="en-ZA" dirty="0"/>
              <a:t> </a:t>
            </a:r>
            <a:r>
              <a:rPr lang="en-ZA" dirty="0" err="1"/>
              <a:t>mengelola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</a:t>
            </a:r>
            <a:r>
              <a:rPr lang="en-ZA" dirty="0" err="1"/>
              <a:t>memenuhi</a:t>
            </a:r>
            <a:r>
              <a:rPr lang="en-ZA" dirty="0"/>
              <a:t> </a:t>
            </a:r>
            <a:r>
              <a:rPr lang="en-ZA" dirty="0" err="1"/>
              <a:t>tingkat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yang </a:t>
            </a:r>
            <a:r>
              <a:rPr lang="en-ZA" dirty="0" err="1"/>
              <a:t>telah</a:t>
            </a:r>
            <a:r>
              <a:rPr lang="en-ZA" dirty="0"/>
              <a:t> </a:t>
            </a:r>
            <a:r>
              <a:rPr lang="en-ZA" dirty="0" err="1"/>
              <a:t>disepakati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 err="1"/>
              <a:t>mengelola</a:t>
            </a:r>
            <a:r>
              <a:rPr lang="en-ZA" dirty="0"/>
              <a:t> </a:t>
            </a:r>
            <a:r>
              <a:rPr lang="en-ZA" dirty="0" err="1"/>
              <a:t>teknologi</a:t>
            </a:r>
            <a:r>
              <a:rPr lang="en-ZA" dirty="0"/>
              <a:t> yang </a:t>
            </a:r>
            <a:r>
              <a:rPr lang="en-ZA" dirty="0" err="1"/>
              <a:t>digunakan</a:t>
            </a:r>
            <a:r>
              <a:rPr lang="en-ZA" dirty="0"/>
              <a:t> </a:t>
            </a:r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menghasilkan</a:t>
            </a:r>
            <a:r>
              <a:rPr lang="en-ZA" dirty="0"/>
              <a:t> dan </a:t>
            </a:r>
            <a:r>
              <a:rPr lang="en-ZA" dirty="0" err="1"/>
              <a:t>mendukung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6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795766"/>
            <a:ext cx="5804877" cy="61102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: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6" y="2406791"/>
            <a:ext cx="3581399" cy="1739538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Server, mainframe </a:t>
            </a:r>
          </a:p>
          <a:p>
            <a:pPr marL="342900" indent="-342900">
              <a:buAutoNum type="arabicParenR"/>
            </a:pP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komunikasi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/>
              <a:t>Basis data, media </a:t>
            </a:r>
            <a:r>
              <a:rPr lang="en-US" dirty="0" err="1"/>
              <a:t>penyimpanan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 err="1"/>
              <a:t>Sistem</a:t>
            </a:r>
            <a:r>
              <a:rPr lang="en-US" dirty="0"/>
              <a:t> desktop, </a:t>
            </a:r>
            <a:r>
              <a:rPr lang="en-US" dirty="0" err="1"/>
              <a:t>aplikasi</a:t>
            </a:r>
            <a:r>
              <a:rPr lang="en-US" dirty="0"/>
              <a:t> software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680958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: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8" y="4451209"/>
            <a:ext cx="6086886" cy="1457161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Dua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target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 </a:t>
            </a:r>
            <a:r>
              <a:rPr lang="en-US" dirty="0" err="1"/>
              <a:t>dini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1335194"/>
            <a:ext cx="3302696" cy="2197446"/>
          </a:xfrm>
        </p:spPr>
        <p:txBody>
          <a:bodyPr>
            <a:normAutofit/>
          </a:bodyPr>
          <a:lstStyle/>
          <a:p>
            <a:r>
              <a:rPr lang="en-US" noProof="0" dirty="0" err="1"/>
              <a:t>Lingkup</a:t>
            </a:r>
            <a:r>
              <a:rPr lang="en-US" noProof="0" dirty="0"/>
              <a:t> </a:t>
            </a:r>
            <a:r>
              <a:rPr lang="en-US" noProof="0" dirty="0" err="1"/>
              <a:t>cakupan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77576" y="2139943"/>
            <a:ext cx="5502117" cy="1534749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1500" dirty="0" err="1"/>
              <a:t>Layanan-layanan</a:t>
            </a:r>
            <a:r>
              <a:rPr lang="en-US" sz="1500" dirty="0"/>
              <a:t> TI</a:t>
            </a:r>
          </a:p>
          <a:p>
            <a:pPr marL="342900" indent="-342900">
              <a:buAutoNum type="arabicPeriod"/>
            </a:pPr>
            <a:r>
              <a:rPr lang="en-US" sz="1400" dirty="0"/>
              <a:t>Proses-proses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TI</a:t>
            </a:r>
          </a:p>
          <a:p>
            <a:pPr marL="342900" indent="-342900">
              <a:buAutoNum type="arabicPeriod"/>
            </a:pPr>
            <a:r>
              <a:rPr lang="en-US" sz="1400" dirty="0" err="1"/>
              <a:t>Teknologi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 err="1"/>
              <a:t>Manusia</a:t>
            </a:r>
            <a:endParaRPr lang="en-US" sz="1500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0575" y="1051806"/>
            <a:ext cx="6323225" cy="1016986"/>
          </a:xfrm>
        </p:spPr>
        <p:txBody>
          <a:bodyPr>
            <a:normAutofit/>
          </a:bodyPr>
          <a:lstStyle/>
          <a:p>
            <a:r>
              <a:rPr lang="en-US" dirty="0" err="1"/>
              <a:t>Cakupan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proses, </a:t>
            </a:r>
            <a:r>
              <a:rPr lang="en-US" dirty="0" err="1"/>
              <a:t>fungsi</a:t>
            </a:r>
            <a:r>
              <a:rPr lang="en-US" dirty="0"/>
              <a:t>, </a:t>
            </a:r>
            <a:r>
              <a:rPr lang="en-US" dirty="0" err="1"/>
              <a:t>organisasi</a:t>
            </a:r>
            <a:r>
              <a:rPr lang="en-US" dirty="0"/>
              <a:t>, dan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aktivitas-aktivitas</a:t>
            </a:r>
            <a:r>
              <a:rPr lang="en-US" dirty="0"/>
              <a:t> yang </a:t>
            </a:r>
            <a:r>
              <a:rPr lang="en-US" dirty="0" err="1"/>
              <a:t>dibutuhan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dan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6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OPERASI LAYANAN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08091" y="2330528"/>
            <a:ext cx="4173305" cy="761668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bagaimana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091" y="3006738"/>
            <a:ext cx="5658995" cy="1351617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efektif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disepakati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kestabilan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dan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210</TotalTime>
  <Words>1274</Words>
  <Application>Microsoft Office PowerPoint</Application>
  <PresentationFormat>Widescreen</PresentationFormat>
  <Paragraphs>267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Operasi layanan teknology</vt:lpstr>
      <vt:lpstr>Kelompok 3</vt:lpstr>
      <vt:lpstr>AGENDA PEMBAHASAN</vt:lpstr>
      <vt:lpstr>Operasi layanan (service operation)</vt:lpstr>
      <vt:lpstr>AGENDA PEMBAHASAN</vt:lpstr>
      <vt:lpstr>Tujuan dan lingkup operasi layanan</vt:lpstr>
      <vt:lpstr>Aktivitas operasi layanan</vt:lpstr>
      <vt:lpstr>Lingkup cakupan operasi layanan</vt:lpstr>
      <vt:lpstr>OPERASI LAYANAN</vt:lpstr>
      <vt:lpstr>Prinsip dasar operasi layanan</vt:lpstr>
      <vt:lpstr>AGENDA PEMBAHASAN</vt:lpstr>
      <vt:lpstr>9 proses dalam operasi layanan</vt:lpstr>
      <vt:lpstr>PowerPoint Presentation</vt:lpstr>
      <vt:lpstr>PowerPoint Presentation</vt:lpstr>
      <vt:lpstr>PowerPoint Presentation</vt:lpstr>
      <vt:lpstr>AGENDA PEMBAHASAN</vt:lpstr>
      <vt:lpstr>Peran dalam operasi layanan</vt:lpstr>
      <vt:lpstr>PowerPoint Presentation</vt:lpstr>
      <vt:lpstr>PowerPoint Presentation</vt:lpstr>
      <vt:lpstr>PowerPoint Presentation</vt:lpstr>
      <vt:lpstr>AGENDA PEMBAHASAN</vt:lpstr>
      <vt:lpstr>Teknologi penunjang</vt:lpstr>
      <vt:lpstr>PENJELASAN fungsi teknologi</vt:lpstr>
      <vt:lpstr>PENJELASAN fungsi teknologi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Operasi layanan teknology</dc:title>
  <dc:creator>Arif Suwadji</dc:creator>
  <cp:lastModifiedBy>Arif Suwadji</cp:lastModifiedBy>
  <cp:revision>6</cp:revision>
  <dcterms:created xsi:type="dcterms:W3CDTF">2023-11-15T10:01:57Z</dcterms:created>
  <dcterms:modified xsi:type="dcterms:W3CDTF">2023-11-18T04:08:41Z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